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93" d="100"/>
          <a:sy n="93" d="100"/>
        </p:scale>
        <p:origin x="509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 </a:t>
            </a: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3915F59-B0E9-4814-8C1D-FD44444BBE7E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0EF557A-7618-492F-8B51-0B35A9A9CFA6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t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ti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 algn="ctr">
              <a:lnSpc>
                <a:spcPct val="100000"/>
              </a:lnSpc>
            </a:pP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lang="fr-FR" sz="1600" b="1" strike="noStrike" spc="-1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10"/>
          <p:cNvPicPr/>
          <p:nvPr/>
        </p:nvPicPr>
        <p:blipFill>
          <a:blip r:embed="rId14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1380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EA071BE1-CDD1-4480-AC1B-5A075D2573CA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‹#›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 algn="ctr">
              <a:lnSpc>
                <a:spcPct val="100000"/>
              </a:lnSpc>
            </a:pP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lang="fr-FR" sz="1600" b="1" strike="noStrike" spc="-1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Picture 10"/>
          <p:cNvPicPr/>
          <p:nvPr/>
        </p:nvPicPr>
        <p:blipFill>
          <a:blip r:embed="rId14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48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5238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628560" y="1114920"/>
            <a:ext cx="7886520" cy="5061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Click to edit Master text styles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Second level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Third level</a:t>
            </a:r>
            <a:endParaRPr lang="en-US" sz="2000" b="0" strike="noStrike" spc="-1">
              <a:solidFill>
                <a:srgbClr val="002060"/>
              </a:solidFill>
              <a:latin typeface="Candara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Fourth level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Fifth level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16CC8A1D-C992-4083-9941-8F2AF0AAEA68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‹#›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 algn="ctr">
              <a:lnSpc>
                <a:spcPct val="100000"/>
              </a:lnSpc>
            </a:pP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lang="fr-FR" sz="1600" b="1" strike="noStrike" spc="-1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1" name="Picture 10"/>
          <p:cNvPicPr/>
          <p:nvPr/>
        </p:nvPicPr>
        <p:blipFill>
          <a:blip r:embed="rId14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5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5238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8663AF5-F75D-4950-9934-E44ED2B50D0E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‹#›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43520" y="6217560"/>
            <a:ext cx="1891800" cy="48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9500"/>
          </a:bodyPr>
          <a:lstStyle/>
          <a:p>
            <a:pPr algn="ctr">
              <a:lnSpc>
                <a:spcPct val="100000"/>
              </a:lnSpc>
            </a:pP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DataScience</a:t>
            </a:r>
            <a:r>
              <a:rPr lang="fr-FR" sz="1600" b="1" strike="noStrike" spc="-1">
                <a:solidFill>
                  <a:srgbClr val="C00000"/>
                </a:solidFill>
                <a:latin typeface="Calibri Light"/>
                <a:ea typeface="ＭＳ Ｐゴシック"/>
              </a:rPr>
              <a:t>@</a:t>
            </a:r>
            <a:r>
              <a:rPr lang="fr-FR" sz="1600" b="1" strike="noStrike" spc="-1">
                <a:solidFill>
                  <a:srgbClr val="0257A1"/>
                </a:solidFill>
                <a:latin typeface="Calibri Light"/>
                <a:ea typeface="ＭＳ Ｐゴシック"/>
              </a:rPr>
              <a:t>SMU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9400" y="6519960"/>
            <a:ext cx="8046360" cy="182520"/>
          </a:xfrm>
          <a:prstGeom prst="roundRect">
            <a:avLst>
              <a:gd name="adj" fmla="val 16667"/>
            </a:avLst>
          </a:prstGeom>
          <a:solidFill>
            <a:srgbClr val="354CA1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520920" y="6602760"/>
            <a:ext cx="8046360" cy="91080"/>
          </a:xfrm>
          <a:prstGeom prst="roundRect">
            <a:avLst>
              <a:gd name="adj" fmla="val 16667"/>
            </a:avLst>
          </a:prstGeom>
          <a:solidFill>
            <a:srgbClr val="354CA1">
              <a:alpha val="30000"/>
            </a:srgbClr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10"/>
          <p:cNvPicPr/>
          <p:nvPr/>
        </p:nvPicPr>
        <p:blipFill>
          <a:blip r:embed="rId14"/>
          <a:stretch/>
        </p:blipFill>
        <p:spPr>
          <a:xfrm>
            <a:off x="7483680" y="6200280"/>
            <a:ext cx="938880" cy="48708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599400" y="928080"/>
            <a:ext cx="7863480" cy="18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>
                  <a:alpha val="30000"/>
                  <a:lumMod val="30000"/>
                  <a:lumOff val="70000"/>
                </a:schemeClr>
              </a:gs>
              <a:gs pos="0">
                <a:srgbClr val="354CA1"/>
              </a:gs>
              <a:gs pos="52000">
                <a:srgbClr val="354CA1">
                  <a:alpha val="29000"/>
                </a:srgbClr>
              </a:gs>
              <a:gs pos="100000">
                <a:srgbClr val="CC00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/>
          </a:gra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PlaceHolder 5"/>
          <p:cNvSpPr>
            <a:spLocks noGrp="1"/>
          </p:cNvSpPr>
          <p:nvPr>
            <p:ph type="sldNum"/>
          </p:nvPr>
        </p:nvSpPr>
        <p:spPr>
          <a:xfrm>
            <a:off x="6434280" y="6246720"/>
            <a:ext cx="938880" cy="2462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0433F0D6-468F-4A0E-A692-CD2D3E2663A2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‹#›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85800" y="1122480"/>
            <a:ext cx="7772040" cy="1380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2060"/>
                </a:solidFill>
                <a:latin typeface="Candara"/>
                <a:ea typeface="Candara"/>
              </a:rPr>
              <a:t>pedestrian safety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Patrick McDevitt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Preeti Swaminathan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Joshua Herrera</a:t>
            </a: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fr-FR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fr-FR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02-Nov-2018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84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64CD0775-1D7D-40EB-B202-D9BF5DE21487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:p15="http://schemas.microsoft.com/office/powerpoint/2012/main" xmlns="">
      <p:transition advTm="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"/>
          <p:cNvPicPr/>
          <p:nvPr/>
        </p:nvPicPr>
        <p:blipFill>
          <a:blip r:embed="rId2"/>
          <a:stretch/>
        </p:blipFill>
        <p:spPr>
          <a:xfrm>
            <a:off x="3756600" y="2939760"/>
            <a:ext cx="5101200" cy="3060360"/>
          </a:xfrm>
          <a:prstGeom prst="rect">
            <a:avLst/>
          </a:prstGeom>
          <a:ln>
            <a:noFill/>
          </a:ln>
        </p:spPr>
      </p:pic>
      <p:pic>
        <p:nvPicPr>
          <p:cNvPr id="232" name="Picture 3"/>
          <p:cNvPicPr/>
          <p:nvPr/>
        </p:nvPicPr>
        <p:blipFill>
          <a:blip r:embed="rId3"/>
          <a:stretch/>
        </p:blipFill>
        <p:spPr>
          <a:xfrm>
            <a:off x="528120" y="1349280"/>
            <a:ext cx="4593600" cy="275580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Traffic accidents – non-pedestrian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91120" y="1164600"/>
            <a:ext cx="2320920" cy="364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2060"/>
                </a:solidFill>
                <a:latin typeface="Candara"/>
              </a:rPr>
              <a:t>Costs (NSC model)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5561280" y="2786040"/>
            <a:ext cx="3465360" cy="364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2060"/>
                </a:solidFill>
                <a:latin typeface="Candara"/>
              </a:rPr>
              <a:t>Accident density in grid cells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639720" y="4942440"/>
            <a:ext cx="3722760" cy="516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354CA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2060"/>
                </a:solidFill>
                <a:latin typeface="Candara"/>
              </a:rPr>
              <a:t>could add a bar chart to show some numeric information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/>
          <p:cNvPicPr/>
          <p:nvPr/>
        </p:nvPicPr>
        <p:blipFill>
          <a:blip r:embed="rId2"/>
          <a:stretch/>
        </p:blipFill>
        <p:spPr>
          <a:xfrm>
            <a:off x="424080" y="1101600"/>
            <a:ext cx="7860240" cy="392976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Walk Score</a:t>
            </a:r>
            <a:r>
              <a:rPr lang="en-US" sz="3200" b="1" strike="noStrike" spc="-1">
                <a:solidFill>
                  <a:srgbClr val="ADB9CA"/>
                </a:solidFill>
                <a:latin typeface="Candara"/>
                <a:ea typeface="Candara"/>
              </a:rPr>
              <a:t>®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7480" y="4708800"/>
            <a:ext cx="7438320" cy="63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2060"/>
                </a:solidFill>
                <a:latin typeface="Candara"/>
              </a:rPr>
              <a:t>Walk-ability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2060"/>
                </a:solidFill>
                <a:latin typeface="Candara"/>
              </a:rPr>
              <a:t>Add details about what contributes to higher / lower walk score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5943600" y="1368720"/>
            <a:ext cx="1697400" cy="516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2060"/>
                </a:solidFill>
                <a:latin typeface="Candara"/>
              </a:rPr>
              <a:t>high score (red)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2060"/>
                </a:solidFill>
                <a:latin typeface="Candara"/>
              </a:rPr>
              <a:t>low scores (blue)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Feature Development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628560" y="1114920"/>
            <a:ext cx="507348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supplied features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derived features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74A773C-BFEE-4054-9776-38E173409209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Feature Development (3) – Events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05F212E5-8FEE-4A25-9419-4D62839A0168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Regression analysis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628560" y="1114920"/>
            <a:ext cx="470844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99FD9784-8ABE-42EF-897F-88C18C74DBC7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50" name="CustomShape 4"/>
          <p:cNvSpPr/>
          <p:nvPr/>
        </p:nvSpPr>
        <p:spPr>
          <a:xfrm rot="20235000">
            <a:off x="1140480" y="3623400"/>
            <a:ext cx="6946200" cy="45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7030A0"/>
                </a:solidFill>
                <a:latin typeface="Candara"/>
              </a:rPr>
              <a:t>Josh .. add some model perspective / results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Regression analysis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628560" y="1114920"/>
            <a:ext cx="470844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EF989D0C-251F-4AAC-9052-7F365AEB811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15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Supervised learning – decision tree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441360" y="1150920"/>
            <a:ext cx="437580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E1B68998-1946-4790-943A-54BFF8EE5D56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16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3039" y="365040"/>
            <a:ext cx="8533354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learning – clustering using </a:t>
            </a:r>
            <a:r>
              <a:rPr lang="en-US" sz="3200" b="1" strike="noStrike" spc="-1" dirty="0" err="1">
                <a:solidFill>
                  <a:srgbClr val="002060"/>
                </a:solidFill>
                <a:latin typeface="Candara"/>
                <a:ea typeface="Candara"/>
              </a:rPr>
              <a:t>Kmeans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F774CD0-0029-4A89-99FE-25666AB41C06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17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5A17C980-E864-40C2-8023-94E5EFFE9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416" y="3067134"/>
            <a:ext cx="4098178" cy="2386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FCE5D-F731-4CC3-8673-25260E6F7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r="8836"/>
          <a:stretch/>
        </p:blipFill>
        <p:spPr>
          <a:xfrm>
            <a:off x="420129" y="1133372"/>
            <a:ext cx="4382529" cy="177192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10DC0AC-D1DB-4FFB-97C7-95E8C2980F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r="8184"/>
          <a:stretch/>
        </p:blipFill>
        <p:spPr>
          <a:xfrm>
            <a:off x="420129" y="4714371"/>
            <a:ext cx="4547287" cy="1778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6A5D6-9464-49EB-B766-F8DEBE0FB0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8351"/>
          <a:stretch/>
        </p:blipFill>
        <p:spPr>
          <a:xfrm>
            <a:off x="4796683" y="1146160"/>
            <a:ext cx="4246486" cy="1728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D29DCF-0875-47A1-803A-05788DF140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0" r="8739"/>
          <a:stretch/>
        </p:blipFill>
        <p:spPr>
          <a:xfrm>
            <a:off x="502508" y="2942727"/>
            <a:ext cx="4382529" cy="1703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2060"/>
                </a:solidFill>
                <a:latin typeface="Candara"/>
                <a:ea typeface="Candara"/>
              </a:rPr>
              <a:t>Non-supervised learning - Observations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B4AAC64A-BE06-4D34-A3B5-F8040467359E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18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CC9B5-158E-4EFD-BD0C-5EB475B93F8C}"/>
              </a:ext>
            </a:extLst>
          </p:cNvPr>
          <p:cNvSpPr txBox="1"/>
          <p:nvPr/>
        </p:nvSpPr>
        <p:spPr>
          <a:xfrm>
            <a:off x="486033" y="1045305"/>
            <a:ext cx="833669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Cluster 1</a:t>
            </a:r>
            <a:r>
              <a:rPr lang="en-US" sz="1400" dirty="0"/>
              <a:t>  dominates the commercial property transfers, </a:t>
            </a:r>
            <a:r>
              <a:rPr lang="en-US" sz="1400" dirty="0">
                <a:highlight>
                  <a:srgbClr val="0000FF"/>
                </a:highlight>
              </a:rPr>
              <a:t>Cluster 0</a:t>
            </a:r>
            <a:r>
              <a:rPr lang="en-US" sz="1400" dirty="0"/>
              <a:t> has more residence  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00FF00"/>
                </a:highlight>
              </a:rPr>
              <a:t>Cluster 1</a:t>
            </a:r>
            <a:r>
              <a:rPr lang="en-US" sz="1400" dirty="0"/>
              <a:t> has better overall </a:t>
            </a:r>
            <a:r>
              <a:rPr lang="en-US" sz="1400" dirty="0" err="1"/>
              <a:t>walkscore</a:t>
            </a:r>
            <a:r>
              <a:rPr lang="en-US" sz="1400" dirty="0"/>
              <a:t>, with mean score of 54. Which falls under "Somewhat walkable, Some errands can be accomplished by walk" of the walk score description. </a:t>
            </a:r>
          </a:p>
          <a:p>
            <a:endParaRPr lang="en-US" sz="1400" dirty="0"/>
          </a:p>
          <a:p>
            <a:r>
              <a:rPr lang="en-US" sz="1400" dirty="0"/>
              <a:t>Over-The-Rhine, Mt. Auburn and Central Business District are three neighborhoods with good score qualifying for "</a:t>
            </a:r>
            <a:r>
              <a:rPr lang="en-US" sz="1400" b="1" dirty="0"/>
              <a:t>Very walkable</a:t>
            </a:r>
            <a:r>
              <a:rPr lang="en-US" sz="1400" dirty="0"/>
              <a:t>" conditions.</a:t>
            </a:r>
          </a:p>
          <a:p>
            <a:endParaRPr lang="en-US" sz="1400" dirty="0"/>
          </a:p>
          <a:p>
            <a:r>
              <a:rPr lang="en-US" sz="1400" dirty="0"/>
              <a:t>Pedestrian-Signal issues like vehicles running stop sign, walk signal short, vehicles that do not yield at crosswalks and lack of visibility is mainly around </a:t>
            </a:r>
            <a:r>
              <a:rPr lang="en-US" sz="1400" dirty="0" err="1"/>
              <a:t>Oakely</a:t>
            </a:r>
            <a:r>
              <a:rPr lang="en-US" sz="1400" dirty="0"/>
              <a:t>, Clifton, Hyde park, Madisonville, Pleasant ridge which is mix of cluster 0 and 1</a:t>
            </a:r>
          </a:p>
          <a:p>
            <a:endParaRPr lang="en-US" sz="1400" dirty="0"/>
          </a:p>
          <a:p>
            <a:r>
              <a:rPr lang="en-US" sz="1400" dirty="0"/>
              <a:t>Non-emergency related water leak is </a:t>
            </a:r>
            <a:r>
              <a:rPr lang="en-US" sz="1400" dirty="0" err="1"/>
              <a:t>predominantely</a:t>
            </a:r>
            <a:r>
              <a:rPr lang="en-US" sz="1400" dirty="0"/>
              <a:t> in </a:t>
            </a:r>
            <a:r>
              <a:rPr lang="en-US" sz="1400" dirty="0">
                <a:highlight>
                  <a:srgbClr val="00FF00"/>
                </a:highlight>
              </a:rPr>
              <a:t>cluster 1</a:t>
            </a:r>
            <a:r>
              <a:rPr lang="en-US" sz="1400" dirty="0"/>
              <a:t>. Top by neighborhoods with high number of water leak complaints are all in cluster 1:     </a:t>
            </a:r>
          </a:p>
          <a:p>
            <a:r>
              <a:rPr lang="en-US" sz="1400" dirty="0"/>
              <a:t>Hyde Park</a:t>
            </a:r>
          </a:p>
          <a:p>
            <a:r>
              <a:rPr lang="en-US" sz="1400" dirty="0"/>
              <a:t>    CUF</a:t>
            </a:r>
          </a:p>
          <a:p>
            <a:r>
              <a:rPr lang="en-US" sz="1400" dirty="0"/>
              <a:t>    Westwood</a:t>
            </a:r>
          </a:p>
          <a:p>
            <a:r>
              <a:rPr lang="en-US" sz="1400" dirty="0"/>
              <a:t>    West Price </a:t>
            </a:r>
            <a:r>
              <a:rPr lang="en-US" sz="1400" dirty="0" err="1"/>
              <a:t>HIll</a:t>
            </a:r>
            <a:endParaRPr lang="en-US" sz="1400" dirty="0"/>
          </a:p>
          <a:p>
            <a:r>
              <a:rPr lang="en-US" sz="1400" dirty="0"/>
              <a:t>    East Price Hill</a:t>
            </a:r>
          </a:p>
          <a:p>
            <a:r>
              <a:rPr lang="en-US" sz="1400" dirty="0"/>
              <a:t>    Clifton</a:t>
            </a:r>
          </a:p>
          <a:p>
            <a:endParaRPr lang="en-US" sz="1400" dirty="0"/>
          </a:p>
          <a:p>
            <a:r>
              <a:rPr lang="en-US" sz="1400" dirty="0"/>
              <a:t>Non-</a:t>
            </a:r>
            <a:r>
              <a:rPr lang="en-US" sz="1400" dirty="0" err="1"/>
              <a:t>emerygency</a:t>
            </a:r>
            <a:r>
              <a:rPr lang="en-US" sz="1400" dirty="0"/>
              <a:t> service request for metal thrash is predominantly in </a:t>
            </a:r>
            <a:r>
              <a:rPr lang="en-US" sz="1400" dirty="0">
                <a:highlight>
                  <a:srgbClr val="FF0000"/>
                </a:highlight>
              </a:rPr>
              <a:t>cluster 2,</a:t>
            </a:r>
            <a:r>
              <a:rPr lang="en-US" sz="1400" dirty="0"/>
              <a:t> while insects and animal related service request is usually from </a:t>
            </a:r>
            <a:r>
              <a:rPr lang="en-US" sz="1400" dirty="0">
                <a:highlight>
                  <a:srgbClr val="0000FF"/>
                </a:highlight>
              </a:rPr>
              <a:t>cluster 0</a:t>
            </a:r>
          </a:p>
          <a:p>
            <a:endParaRPr lang="en-US" sz="1400" dirty="0">
              <a:highlight>
                <a:srgbClr val="FF0000"/>
              </a:highlight>
            </a:endParaRPr>
          </a:p>
          <a:p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6" name="Picture 5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5C3E1AB7-8527-4BB9-AA5B-6027821DD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66" y="3943866"/>
            <a:ext cx="2521548" cy="1596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Non-supervised learning 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9374535-F771-41E4-9FD6-C0F0710E6169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19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44A21-2BA3-4779-8F32-9588131EED22}"/>
              </a:ext>
            </a:extLst>
          </p:cNvPr>
          <p:cNvSpPr txBox="1"/>
          <p:nvPr/>
        </p:nvSpPr>
        <p:spPr>
          <a:xfrm>
            <a:off x="478018" y="991102"/>
            <a:ext cx="2633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00FF"/>
                </a:highlight>
              </a:rPr>
              <a:t>Cluster 0: Blue</a:t>
            </a:r>
          </a:p>
          <a:p>
            <a:r>
              <a:rPr lang="en-US" dirty="0"/>
              <a:t>Property Type: Residential	</a:t>
            </a:r>
          </a:p>
          <a:p>
            <a:endParaRPr lang="en-US" dirty="0"/>
          </a:p>
          <a:p>
            <a:r>
              <a:rPr lang="en-US" dirty="0"/>
              <a:t>Top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Animals and insects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Trees and plants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Vehicles run red light/Stop signal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1FB67-8D6B-4FC7-B00C-1A425CEF7B66}"/>
              </a:ext>
            </a:extLst>
          </p:cNvPr>
          <p:cNvSpPr txBox="1"/>
          <p:nvPr/>
        </p:nvSpPr>
        <p:spPr>
          <a:xfrm>
            <a:off x="3177769" y="982868"/>
            <a:ext cx="2633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Cluster 1: Green</a:t>
            </a:r>
          </a:p>
          <a:p>
            <a:r>
              <a:rPr lang="en-US" dirty="0"/>
              <a:t>Property Type: Commercial</a:t>
            </a:r>
          </a:p>
          <a:p>
            <a:endParaRPr lang="en-US" dirty="0"/>
          </a:p>
          <a:p>
            <a:r>
              <a:rPr lang="en-US" dirty="0"/>
              <a:t>Top 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Vehicles do not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leak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A20D8-77C8-48D3-B673-206C0005CC0D}"/>
              </a:ext>
            </a:extLst>
          </p:cNvPr>
          <p:cNvSpPr txBox="1"/>
          <p:nvPr/>
        </p:nvSpPr>
        <p:spPr>
          <a:xfrm>
            <a:off x="6096000" y="982867"/>
            <a:ext cx="2702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Cluster2 : Red</a:t>
            </a:r>
          </a:p>
          <a:p>
            <a:r>
              <a:rPr lang="en-US" dirty="0"/>
              <a:t>Property Type: </a:t>
            </a:r>
          </a:p>
          <a:p>
            <a:r>
              <a:rPr lang="en-US" dirty="0"/>
              <a:t>Industrial</a:t>
            </a:r>
          </a:p>
          <a:p>
            <a:endParaRPr lang="en-US" dirty="0"/>
          </a:p>
          <a:p>
            <a:r>
              <a:rPr lang="en-US" dirty="0"/>
              <a:t>Top 3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Metal Trash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walk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8606C20A-EFE0-4C1A-B523-BBC538BE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57" y="3715235"/>
            <a:ext cx="5593492" cy="2396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Agenda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Problem statement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Solution method overview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Current situation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Data description 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Model(s) construction 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Results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Next Steps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D00042D2-992B-42DD-B40F-7B976F6F9F77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Non-supervised learning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C55BA909-6FEE-4BAD-801A-308E4E7C3E3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20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05BBB-4DB6-4BE2-8872-F3C718E69AAE}"/>
              </a:ext>
            </a:extLst>
          </p:cNvPr>
          <p:cNvSpPr txBox="1"/>
          <p:nvPr/>
        </p:nvSpPr>
        <p:spPr>
          <a:xfrm>
            <a:off x="628560" y="1482811"/>
            <a:ext cx="7650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Suggestions:</a:t>
            </a:r>
          </a:p>
          <a:p>
            <a:endParaRPr lang="en-US" dirty="0"/>
          </a:p>
          <a:p>
            <a:r>
              <a:rPr lang="en-US" dirty="0"/>
              <a:t>Walkability can be improved in </a:t>
            </a:r>
            <a:r>
              <a:rPr lang="en-US" dirty="0">
                <a:highlight>
                  <a:srgbClr val="00FF00"/>
                </a:highlight>
              </a:rPr>
              <a:t>cluster 1,</a:t>
            </a:r>
            <a:r>
              <a:rPr lang="en-US" dirty="0"/>
              <a:t> where mean score is less than 50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Summary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Features</a:t>
            </a:r>
            <a:endParaRPr lang="en-US" sz="20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developed range of features based on ...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Supervised learning</a:t>
            </a:r>
            <a:endParaRPr lang="en-US" sz="20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Some predictive capability – not excellent, but a good starting point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Consider additional supplementary data sources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Non-supervised learning</a:t>
            </a:r>
            <a:endParaRPr lang="en-US" sz="20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Initial patterns emerging to support understanding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lang="en-US" sz="1800" b="0" strike="noStrike" spc="-1">
                <a:solidFill>
                  <a:srgbClr val="002060"/>
                </a:solidFill>
                <a:latin typeface="Candara"/>
                <a:ea typeface="Candara"/>
              </a:rPr>
              <a:t>re-visit after additional features incorporated in data set</a:t>
            </a: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</a:pPr>
            <a:endParaRPr lang="en-US" sz="1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DECA3F2-0E83-4EB5-96B4-8E2D3D6AAD11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Summary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371625CF-2B27-4C8E-81F0-D347DC2810D8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22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0"/>
            <a:ext cx="9143640" cy="6108480"/>
          </a:xfrm>
          <a:prstGeom prst="roundRect">
            <a:avLst>
              <a:gd name="adj" fmla="val 16667"/>
            </a:avLst>
          </a:prstGeom>
          <a:solidFill>
            <a:srgbClr val="002060">
              <a:alpha val="20000"/>
            </a:srgbClr>
          </a:solidFill>
          <a:ln w="1908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ndara"/>
              </a:rPr>
              <a:t>Thank you &amp;</a:t>
            </a:r>
            <a:endParaRPr lang="fr-FR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latin typeface="Candara"/>
              </a:rPr>
              <a:t>safe commuting</a:t>
            </a:r>
            <a:endParaRPr lang="fr-FR" sz="4000" b="0" strike="noStrike" spc="-1"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64A24F7-667E-4DA0-A2BF-0ECCC33794BB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23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"/>
          <p:cNvPicPr/>
          <p:nvPr/>
        </p:nvPicPr>
        <p:blipFill>
          <a:blip r:embed="rId2"/>
          <a:stretch/>
        </p:blipFill>
        <p:spPr>
          <a:xfrm>
            <a:off x="285840" y="857160"/>
            <a:ext cx="857232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Opportunity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Description of pedestrian safety as a concept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what is it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why it is interesting to pursue this project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what was motivation to involve with this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F4228BD-CE0A-4A99-AC69-5C67D320A731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"/>
          <p:cNvPicPr/>
          <p:nvPr/>
        </p:nvPicPr>
        <p:blipFill>
          <a:blip r:embed="rId2"/>
          <a:stretch/>
        </p:blipFill>
        <p:spPr>
          <a:xfrm>
            <a:off x="285840" y="857160"/>
            <a:ext cx="8572320" cy="5143320"/>
          </a:xfrm>
          <a:prstGeom prst="rect">
            <a:avLst/>
          </a:prstGeom>
          <a:ln>
            <a:noFill/>
          </a:ln>
        </p:spPr>
      </p:pic>
      <p:sp>
        <p:nvSpPr>
          <p:cNvPr id="282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property xfers - qty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"/>
          <p:cNvPicPr/>
          <p:nvPr/>
        </p:nvPicPr>
        <p:blipFill>
          <a:blip r:embed="rId2"/>
          <a:stretch/>
        </p:blipFill>
        <p:spPr>
          <a:xfrm>
            <a:off x="571680" y="857160"/>
            <a:ext cx="8000640" cy="5143320"/>
          </a:xfrm>
          <a:prstGeom prst="rect">
            <a:avLst/>
          </a:prstGeom>
          <a:ln>
            <a:noFill/>
          </a:ln>
        </p:spPr>
      </p:pic>
      <p:sp>
        <p:nvSpPr>
          <p:cNvPr id="284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Bus stops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/>
          <p:cNvPicPr/>
          <p:nvPr/>
        </p:nvPicPr>
        <p:blipFill>
          <a:blip r:embed="rId2"/>
          <a:stretch/>
        </p:blipFill>
        <p:spPr>
          <a:xfrm>
            <a:off x="0" y="1143000"/>
            <a:ext cx="914364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E96A788A-8C62-4BF0-BA1D-A9EC9429AB25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34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88" name="Picture 2"/>
          <p:cNvPicPr/>
          <p:nvPr/>
        </p:nvPicPr>
        <p:blipFill>
          <a:blip r:embed="rId2"/>
          <a:stretch/>
        </p:blipFill>
        <p:spPr>
          <a:xfrm>
            <a:off x="382680" y="462600"/>
            <a:ext cx="2806560" cy="5452920"/>
          </a:xfrm>
          <a:prstGeom prst="rect">
            <a:avLst/>
          </a:prstGeom>
          <a:ln>
            <a:noFill/>
          </a:ln>
        </p:spPr>
      </p:pic>
      <p:pic>
        <p:nvPicPr>
          <p:cNvPr id="289" name="Picture 3"/>
          <p:cNvPicPr/>
          <p:nvPr/>
        </p:nvPicPr>
        <p:blipFill>
          <a:blip r:embed="rId3"/>
          <a:stretch/>
        </p:blipFill>
        <p:spPr>
          <a:xfrm>
            <a:off x="4572000" y="1786680"/>
            <a:ext cx="4271400" cy="328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Cincinnati – pedestrian safety experience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628560" y="3755880"/>
            <a:ext cx="6664320" cy="3978720"/>
          </a:xfrm>
          <a:prstGeom prst="rect">
            <a:avLst/>
          </a:prstGeom>
          <a:solidFill>
            <a:srgbClr val="F2F2F2"/>
          </a:solidFill>
          <a:ln>
            <a:solidFill>
              <a:srgbClr val="354CA1"/>
            </a:solidFill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Fatalities : ~12 / year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Accidents w/ injuries : 350 / year 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Total pedestrian involved accidents : 700 / year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72955DF5-ED10-4E24-A2E6-5FC73506185C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4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194" name="Content Placeholder 4"/>
          <p:cNvPicPr/>
          <p:nvPr/>
        </p:nvPicPr>
        <p:blipFill>
          <a:blip r:embed="rId2"/>
          <a:stretch/>
        </p:blipFill>
        <p:spPr>
          <a:xfrm>
            <a:off x="430560" y="1045440"/>
            <a:ext cx="4937760" cy="246852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6257520" y="1820880"/>
            <a:ext cx="2565720" cy="1309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000" b="0" strike="noStrike" spc="-1">
                <a:solidFill>
                  <a:srgbClr val="000000"/>
                </a:solidFill>
                <a:latin typeface="Candara"/>
              </a:rPr>
              <a:t>add some comparative data vs. national averages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/>
          <p:cNvPicPr/>
          <p:nvPr/>
        </p:nvPicPr>
        <p:blipFill>
          <a:blip r:embed="rId2"/>
          <a:stretch/>
        </p:blipFill>
        <p:spPr>
          <a:xfrm>
            <a:off x="628560" y="1119600"/>
            <a:ext cx="6346080" cy="3172680"/>
          </a:xfrm>
          <a:prstGeom prst="rect">
            <a:avLst/>
          </a:prstGeom>
          <a:ln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pedestrian accidents – locations / severity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783000" y="4523400"/>
            <a:ext cx="7886520" cy="1538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Characteristics</a:t>
            </a:r>
            <a:endParaRPr lang="fr-FR" sz="24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widely dispersed across the city</a:t>
            </a:r>
            <a:endParaRPr lang="fr-FR" sz="20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heaviest concentration at city center &amp; near east neighborhoods</a:t>
            </a:r>
            <a:endParaRPr lang="fr-FR" sz="2000" b="0" strike="noStrike" spc="-1">
              <a:latin typeface="Arial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2060"/>
                </a:solidFill>
                <a:latin typeface="Candara"/>
                <a:ea typeface="Candara"/>
              </a:rPr>
              <a:t>National Safety Council estimated cost : $$$$$$</a:t>
            </a:r>
            <a:endParaRPr lang="fr-FR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analysis method concept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628560" y="1114920"/>
            <a:ext cx="7886520" cy="5061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Grid cell approach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accumulate experience of candidate features in each cell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grid cell size : 250m x 250m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uniform distribution, equidistant edges on earth surface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goldilocks grid size</a:t>
            </a:r>
            <a:endParaRPr lang="en-US" sz="24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4196 grid cells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ndara"/>
                <a:ea typeface="Candara"/>
              </a:rPr>
              <a:t>(~80 sq-miles)</a:t>
            </a:r>
            <a:endParaRPr lang="en-US" sz="2800" b="0" strike="noStrike" spc="-1">
              <a:solidFill>
                <a:srgbClr val="002060"/>
              </a:solidFill>
              <a:latin typeface="Candara"/>
            </a:endParaRPr>
          </a:p>
        </p:txBody>
      </p:sp>
      <p:sp>
        <p:nvSpPr>
          <p:cNvPr id="201" name="TextShape 3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F8B7C38F-0278-46C7-A2C8-AB1A05A01923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6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02" name="Picture 5"/>
          <p:cNvPicPr/>
          <p:nvPr/>
        </p:nvPicPr>
        <p:blipFill>
          <a:blip r:embed="rId2"/>
          <a:srcRect l="4833" t="11349" r="4887" b="11623"/>
          <a:stretch/>
        </p:blipFill>
        <p:spPr>
          <a:xfrm>
            <a:off x="4034520" y="3314520"/>
            <a:ext cx="4527720" cy="2896920"/>
          </a:xfrm>
          <a:prstGeom prst="rect">
            <a:avLst/>
          </a:prstGeom>
          <a:ln>
            <a:solidFill>
              <a:srgbClr val="354CA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1"/>
          <p:cNvGrpSpPr/>
          <p:nvPr/>
        </p:nvGrpSpPr>
        <p:grpSpPr>
          <a:xfrm>
            <a:off x="1143000" y="1126080"/>
            <a:ext cx="6857640" cy="4203000"/>
            <a:chOff x="1143000" y="1126080"/>
            <a:chExt cx="6857640" cy="4203000"/>
          </a:xfrm>
        </p:grpSpPr>
        <p:grpSp>
          <p:nvGrpSpPr>
            <p:cNvPr id="204" name="Group 2"/>
            <p:cNvGrpSpPr/>
            <p:nvPr/>
          </p:nvGrpSpPr>
          <p:grpSpPr>
            <a:xfrm>
              <a:off x="1143000" y="1126080"/>
              <a:ext cx="6857640" cy="4203000"/>
              <a:chOff x="1143000" y="1126080"/>
              <a:chExt cx="6857640" cy="4203000"/>
            </a:xfrm>
          </p:grpSpPr>
          <p:sp>
            <p:nvSpPr>
              <p:cNvPr id="205" name="Line 3"/>
              <p:cNvSpPr/>
              <p:nvPr/>
            </p:nvSpPr>
            <p:spPr>
              <a:xfrm flipH="1">
                <a:off x="1627560" y="1186920"/>
                <a:ext cx="2930400" cy="261072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Line 4"/>
              <p:cNvSpPr/>
              <p:nvPr/>
            </p:nvSpPr>
            <p:spPr>
              <a:xfrm flipH="1">
                <a:off x="2628360" y="161352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Line 5"/>
              <p:cNvSpPr/>
              <p:nvPr/>
            </p:nvSpPr>
            <p:spPr>
              <a:xfrm flipH="1">
                <a:off x="3651120" y="206244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Line 6"/>
              <p:cNvSpPr/>
              <p:nvPr/>
            </p:nvSpPr>
            <p:spPr>
              <a:xfrm flipH="1">
                <a:off x="4662720" y="2492280"/>
                <a:ext cx="2930400" cy="261108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Line 7"/>
              <p:cNvSpPr/>
              <p:nvPr/>
            </p:nvSpPr>
            <p:spPr>
              <a:xfrm>
                <a:off x="1143000" y="3522240"/>
                <a:ext cx="402084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Line 8"/>
              <p:cNvSpPr/>
              <p:nvPr/>
            </p:nvSpPr>
            <p:spPr>
              <a:xfrm>
                <a:off x="1879200" y="290340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Line 9"/>
              <p:cNvSpPr/>
              <p:nvPr/>
            </p:nvSpPr>
            <p:spPr>
              <a:xfrm>
                <a:off x="2582280" y="227376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Line 10"/>
              <p:cNvSpPr/>
              <p:nvPr/>
            </p:nvSpPr>
            <p:spPr>
              <a:xfrm>
                <a:off x="3276360" y="1756080"/>
                <a:ext cx="402120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Line 11"/>
              <p:cNvSpPr/>
              <p:nvPr/>
            </p:nvSpPr>
            <p:spPr>
              <a:xfrm>
                <a:off x="3979800" y="1126080"/>
                <a:ext cx="4020840" cy="1806840"/>
              </a:xfrm>
              <a:prstGeom prst="line">
                <a:avLst/>
              </a:prstGeom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14" name="Group 12"/>
            <p:cNvGrpSpPr/>
            <p:nvPr/>
          </p:nvGrpSpPr>
          <p:grpSpPr>
            <a:xfrm>
              <a:off x="3876480" y="2233440"/>
              <a:ext cx="2084400" cy="1278360"/>
              <a:chOff x="3876480" y="2233440"/>
              <a:chExt cx="2084400" cy="1278360"/>
            </a:xfrm>
          </p:grpSpPr>
          <p:sp>
            <p:nvSpPr>
              <p:cNvPr id="215" name="Line 13"/>
              <p:cNvSpPr/>
              <p:nvPr/>
            </p:nvSpPr>
            <p:spPr>
              <a:xfrm flipH="1">
                <a:off x="3983400" y="2320560"/>
                <a:ext cx="772560" cy="68832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Line 14"/>
              <p:cNvSpPr/>
              <p:nvPr/>
            </p:nvSpPr>
            <p:spPr>
              <a:xfrm flipH="1">
                <a:off x="4945320" y="2729160"/>
                <a:ext cx="878760" cy="78264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Line 15"/>
              <p:cNvSpPr/>
              <p:nvPr/>
            </p:nvSpPr>
            <p:spPr>
              <a:xfrm>
                <a:off x="3876480" y="2861640"/>
                <a:ext cx="1390320" cy="62460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Line 16"/>
              <p:cNvSpPr/>
              <p:nvPr/>
            </p:nvSpPr>
            <p:spPr>
              <a:xfrm>
                <a:off x="4324680" y="2233440"/>
                <a:ext cx="1636200" cy="734760"/>
              </a:xfrm>
              <a:prstGeom prst="lin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19" name="TextShape 17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Model concept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CustomShape 18"/>
          <p:cNvSpPr/>
          <p:nvPr/>
        </p:nvSpPr>
        <p:spPr>
          <a:xfrm rot="18844800">
            <a:off x="4871160" y="4751640"/>
            <a:ext cx="691560" cy="303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250m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221" name="CustomShape 19"/>
          <p:cNvSpPr/>
          <p:nvPr/>
        </p:nvSpPr>
        <p:spPr>
          <a:xfrm rot="1666800">
            <a:off x="3865680" y="4968360"/>
            <a:ext cx="691560" cy="303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250m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222" name="CustomShape 20"/>
          <p:cNvSpPr/>
          <p:nvPr/>
        </p:nvSpPr>
        <p:spPr>
          <a:xfrm>
            <a:off x="154080" y="1845360"/>
            <a:ext cx="3541680" cy="13064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ndara"/>
              </a:rPr>
              <a:t>Pedestrian accidents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ndara"/>
              </a:rPr>
              <a:t>Cost factor = Sum(accidenti * severity)</a:t>
            </a: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600" b="0" strike="noStrike" spc="-1">
                <a:solidFill>
                  <a:srgbClr val="000000"/>
                </a:solidFill>
                <a:latin typeface="Candara"/>
              </a:rPr>
              <a:t>(Response)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223" name="CustomShape 21"/>
          <p:cNvSpPr/>
          <p:nvPr/>
        </p:nvSpPr>
        <p:spPr>
          <a:xfrm>
            <a:off x="5960880" y="1461960"/>
            <a:ext cx="2964960" cy="3925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Independent estimators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Non-pedestrian accidents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(cost, number)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Pedestrian survey responses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(category, number)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Reported near-misses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(location, number)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Street surface areas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(width, length, area)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Walk Scores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Fire incidents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(type, number)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Non-emergency service requests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(type, number)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Property values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000000"/>
                </a:solidFill>
                <a:latin typeface="Candara"/>
              </a:rPr>
              <a:t>(median sale values)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224" name="CustomShape 22"/>
          <p:cNvSpPr/>
          <p:nvPr/>
        </p:nvSpPr>
        <p:spPr>
          <a:xfrm>
            <a:off x="87120" y="4845240"/>
            <a:ext cx="2152800" cy="15814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7030A0"/>
                </a:solidFill>
                <a:latin typeface="Candara"/>
              </a:rPr>
              <a:t>Pull the data from one representative cell and show all the elements that are contributing as candidate features in that cell</a:t>
            </a: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View of some data sets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6434280" y="6246720"/>
            <a:ext cx="938880" cy="2462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8743AD4B-25D4-49AD-B532-5CFB9C001F60}" type="slidenum">
              <a:rPr lang="fr-FR" sz="1200" b="0" strike="noStrike" spc="-1">
                <a:solidFill>
                  <a:srgbClr val="002060"/>
                </a:solidFill>
                <a:latin typeface="Candara"/>
              </a:rPr>
              <a:t>8</a:t>
            </a:fld>
            <a:endParaRPr lang="fr-FR" sz="1200" b="0" strike="noStrike" spc="-1">
              <a:latin typeface="Times New Roman"/>
            </a:endParaRPr>
          </a:p>
        </p:txBody>
      </p:sp>
      <p:pic>
        <p:nvPicPr>
          <p:cNvPr id="227" name="Picture 25"/>
          <p:cNvPicPr/>
          <p:nvPr/>
        </p:nvPicPr>
        <p:blipFill>
          <a:blip r:embed="rId2"/>
          <a:stretch/>
        </p:blipFill>
        <p:spPr>
          <a:xfrm>
            <a:off x="2464560" y="3614040"/>
            <a:ext cx="9000" cy="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/>
          <p:cNvPicPr/>
          <p:nvPr/>
        </p:nvPicPr>
        <p:blipFill>
          <a:blip r:embed="rId2"/>
          <a:stretch/>
        </p:blipFill>
        <p:spPr>
          <a:xfrm>
            <a:off x="429480" y="1035360"/>
            <a:ext cx="6644160" cy="4271040"/>
          </a:xfrm>
          <a:prstGeom prst="rect">
            <a:avLst/>
          </a:prstGeom>
          <a:ln>
            <a:noFill/>
          </a:ln>
        </p:spPr>
      </p:pic>
      <p:sp>
        <p:nvSpPr>
          <p:cNvPr id="229" name="TextShape 1"/>
          <p:cNvSpPr txBox="1"/>
          <p:nvPr/>
        </p:nvSpPr>
        <p:spPr>
          <a:xfrm>
            <a:off x="628560" y="365040"/>
            <a:ext cx="7886520" cy="523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002060"/>
                </a:solidFill>
                <a:latin typeface="Candara"/>
                <a:ea typeface="Candara"/>
              </a:rPr>
              <a:t>Bus stop localizations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870920" y="4982760"/>
            <a:ext cx="6644160" cy="861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54CA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Public transportation network : SORTA bus system</a:t>
            </a:r>
            <a:endParaRPr lang="fr-FR" sz="2400" b="0" strike="noStrike" spc="-1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2060"/>
                </a:solidFill>
                <a:latin typeface="Candara"/>
                <a:ea typeface="Candara"/>
              </a:rPr>
              <a:t>Distance to nearest bus stop in each grid cell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4500</TotalTime>
  <Words>686</Words>
  <Application>Microsoft Office PowerPoint</Application>
  <PresentationFormat>On-screen Show (4:3)</PresentationFormat>
  <Paragraphs>167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ＭＳ Ｐゴシック</vt:lpstr>
      <vt:lpstr>Arial</vt:lpstr>
      <vt:lpstr>Calibri</vt:lpstr>
      <vt:lpstr>Calibri Light</vt:lpstr>
      <vt:lpstr>Candara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Engels</dc:creator>
  <dc:description/>
  <cp:lastModifiedBy>Preeti Swaminathan</cp:lastModifiedBy>
  <cp:revision>110</cp:revision>
  <dcterms:created xsi:type="dcterms:W3CDTF">2017-03-18T16:30:52Z</dcterms:created>
  <dcterms:modified xsi:type="dcterms:W3CDTF">2018-10-29T01:15:59Z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34</vt:i4>
  </property>
</Properties>
</file>